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1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62" autoAdjust="0"/>
    <p:restoredTop sz="99500" autoAdjust="0"/>
  </p:normalViewPr>
  <p:slideViewPr>
    <p:cSldViewPr snapToGrid="0">
      <p:cViewPr varScale="1">
        <p:scale>
          <a:sx n="64" d="100"/>
          <a:sy n="64" d="100"/>
        </p:scale>
        <p:origin x="-132" y="-2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‹#›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  <p:sp>
        <p:nvSpPr>
          <p:cNvPr id="18" name="文本框"/>
          <p:cNvSpPr>
            <a:spLocks noGrp="1"/>
          </p:cNvSpPr>
          <p:nvPr>
            <p:ph type="hdr"/>
          </p:nvPr>
        </p:nvSpPr>
        <p:spPr>
          <a:xfrm>
            <a:off x="0" y="0"/>
            <a:ext cx="2971799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algn="l"/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  <p:sp>
        <p:nvSpPr>
          <p:cNvPr id="19" name="文本框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1200">
                <a:latin typeface="Calibri" charset="0"/>
                <a:ea typeface="等线" charset="0"/>
                <a:cs typeface="Calibri" charset="0"/>
              </a:rPr>
              <a:pPr algn="r"/>
              <a:t>7/19/2022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  <p:sp>
        <p:nvSpPr>
          <p:cNvPr id="20" name="对象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</a:ln>
        </p:spPr>
      </p:sp>
      <p:sp>
        <p:nvSpPr>
          <p:cNvPr id="21" name="文本框"/>
          <p:cNvSpPr>
            <a:spLocks noGrp="1"/>
          </p:cNvSpPr>
          <p:nvPr>
            <p:ph type="body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22" name="文本框"/>
          <p:cNvSpPr>
            <a:spLocks noGrp="1"/>
          </p:cNvSpPr>
          <p:nvPr>
            <p:ph type="ftr" idx="4"/>
          </p:nvPr>
        </p:nvSpPr>
        <p:spPr>
          <a:xfrm>
            <a:off x="0" y="8685213"/>
            <a:ext cx="2971799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8840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1pPr>
    <a:lvl2pPr marL="4572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2pPr>
    <a:lvl3pPr marL="9144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3pPr>
    <a:lvl4pPr marL="13716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4pPr>
    <a:lvl5pPr marL="18288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5pPr>
    <a:lvl6pPr marL="22860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6pPr>
    <a:lvl7pPr marL="27432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7pPr>
    <a:lvl8pPr marL="32004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8pPr>
    <a:lvl9pPr marL="32004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charset="0"/>
        <a:ea typeface="等线" charset="0"/>
        <a:cs typeface="Calibri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1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3336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2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330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3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120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4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5725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5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2846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6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9267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7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5523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8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968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9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322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10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718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11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476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12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297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13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065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14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851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chemeClr val="tx1"/>
                </a:solidFill>
                <a:latin typeface="Calibri" charset="0"/>
                <a:ea typeface="等线" charset="0"/>
                <a:cs typeface="Calibri" charset="0"/>
              </a:rPr>
              <a:pPr algn="r"/>
              <a:t>15</a:t>
            </a:fld>
            <a:endParaRPr lang="zh-CN" altLang="en-US" sz="1200"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1976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828800" y="3886199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336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199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4168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55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515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470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303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086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631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754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2022/7/19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7242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"/>
          <p:cNvGrpSpPr>
            <a:grpSpLocks/>
          </p:cNvGrpSpPr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47" name="直线"/>
            <p:cNvSpPr>
              <a:spLocks/>
            </p:cNvSpPr>
            <p:nvPr/>
          </p:nvSpPr>
          <p:spPr>
            <a:xfrm>
              <a:off x="9371012" y="0"/>
              <a:ext cx="1219200" cy="6858000"/>
            </a:xfrm>
            <a:prstGeom prst="line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</a:ln>
          </p:spPr>
        </p:sp>
        <p:sp>
          <p:nvSpPr>
            <p:cNvPr id="48" name="直线"/>
            <p:cNvSpPr>
              <a:spLocks/>
            </p:cNvSpPr>
            <p:nvPr/>
          </p:nvSpPr>
          <p:spPr>
            <a:xfrm flipH="1">
              <a:off x="7425267" y="3681413"/>
              <a:ext cx="4763559" cy="3176587"/>
            </a:xfrm>
            <a:prstGeom prst="line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</a:ln>
          </p:spPr>
        </p:sp>
        <p:sp>
          <p:nvSpPr>
            <p:cNvPr id="49" name="曲线"/>
            <p:cNvSpPr>
              <a:spLocks/>
            </p:cNvSpPr>
            <p:nvPr/>
          </p:nvSpPr>
          <p:spPr>
            <a:xfrm>
              <a:off x="9181476" y="-8467"/>
              <a:ext cx="3007349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4691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14691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0" name="曲线"/>
            <p:cNvSpPr>
              <a:spLocks/>
            </p:cNvSpPr>
            <p:nvPr/>
          </p:nvSpPr>
          <p:spPr>
            <a:xfrm>
              <a:off x="9603442" y="-8467"/>
              <a:ext cx="2588558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0092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1" name="等腰三角形"/>
            <p:cNvSpPr>
              <a:spLocks/>
            </p:cNvSpPr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54A021">
                <a:alpha val="72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2" name="曲线"/>
            <p:cNvSpPr>
              <a:spLocks/>
            </p:cNvSpPr>
            <p:nvPr/>
          </p:nvSpPr>
          <p:spPr>
            <a:xfrm>
              <a:off x="9334500" y="-8467"/>
              <a:ext cx="2854325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8697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719">
                <a:alpha val="7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3" name="曲线"/>
            <p:cNvSpPr>
              <a:spLocks/>
            </p:cNvSpPr>
            <p:nvPr/>
          </p:nvSpPr>
          <p:spPr>
            <a:xfrm>
              <a:off x="10898729" y="-8467"/>
              <a:ext cx="1290094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7073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373">
                <a:alpha val="7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4" name="曲线"/>
            <p:cNvSpPr>
              <a:spLocks/>
            </p:cNvSpPr>
            <p:nvPr/>
          </p:nvSpPr>
          <p:spPr>
            <a:xfrm>
              <a:off x="10939000" y="-8467"/>
              <a:ext cx="1249824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9172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5" name="等腰三角形"/>
            <p:cNvSpPr>
              <a:spLocks/>
            </p:cNvSpPr>
            <p:nvPr/>
          </p:nvSpPr>
          <p:spPr>
            <a:xfrm>
              <a:off x="10371666" y="3589866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90C226">
                <a:alpha val="8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6" name="等腰三角形"/>
            <p:cNvSpPr>
              <a:spLocks/>
            </p:cNvSpPr>
            <p:nvPr/>
          </p:nvSpPr>
          <p:spPr>
            <a:xfrm>
              <a:off x="0" y="4013200"/>
              <a:ext cx="448732" cy="2844800"/>
            </a:xfrm>
            <a:prstGeom prst="triangle">
              <a:avLst>
                <a:gd name="adj" fmla="val 0"/>
              </a:avLst>
            </a:prstGeom>
            <a:solidFill>
              <a:srgbClr val="90C226">
                <a:alpha val="85000"/>
              </a:srgbClr>
            </a:solidFill>
            <a:ln w="12700" cap="flat" cmpd="sng">
              <a:noFill/>
              <a:prstDash val="solid"/>
              <a:round/>
            </a:ln>
          </p:spPr>
        </p:sp>
      </p:grpSp>
      <p:sp>
        <p:nvSpPr>
          <p:cNvPr id="44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900">
                <a:solidFill>
                  <a:srgbClr val="898989"/>
                </a:solidFill>
                <a:latin typeface="Trebuchet MS" charset="0"/>
                <a:ea typeface="华文新魏" charset="0"/>
                <a:cs typeface="Trebuchet MS" charset="0"/>
              </a:rPr>
              <a:pPr algn="r"/>
              <a:t>7/19/2022</a:t>
            </a:fld>
            <a:endParaRPr lang="zh-CN" altLang="en-US" sz="90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45" name="文本框"/>
          <p:cNvSpPr>
            <a:spLocks noGrp="1"/>
          </p:cNvSpPr>
          <p:nvPr>
            <p:ph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l"/>
            <a:endParaRPr lang="zh-CN" altLang="en-US" sz="90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46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algn="r"/>
              <a:t>‹#›</a:t>
            </a:fld>
            <a:endParaRPr lang="zh-CN" altLang="en-US" sz="90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846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"/>
          <p:cNvGrpSpPr>
            <a:grpSpLocks/>
          </p:cNvGrpSpPr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66" name="直线"/>
            <p:cNvSpPr>
              <a:spLocks/>
            </p:cNvSpPr>
            <p:nvPr/>
          </p:nvSpPr>
          <p:spPr>
            <a:xfrm>
              <a:off x="9371012" y="0"/>
              <a:ext cx="1219200" cy="6858000"/>
            </a:xfrm>
            <a:prstGeom prst="line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</a:ln>
          </p:spPr>
        </p:sp>
        <p:sp>
          <p:nvSpPr>
            <p:cNvPr id="67" name="直线"/>
            <p:cNvSpPr>
              <a:spLocks/>
            </p:cNvSpPr>
            <p:nvPr/>
          </p:nvSpPr>
          <p:spPr>
            <a:xfrm flipH="1">
              <a:off x="7425267" y="3681413"/>
              <a:ext cx="4763559" cy="3176587"/>
            </a:xfrm>
            <a:prstGeom prst="line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</a:ln>
          </p:spPr>
        </p:sp>
        <p:sp>
          <p:nvSpPr>
            <p:cNvPr id="68" name="曲线"/>
            <p:cNvSpPr>
              <a:spLocks/>
            </p:cNvSpPr>
            <p:nvPr/>
          </p:nvSpPr>
          <p:spPr>
            <a:xfrm>
              <a:off x="9181476" y="-8467"/>
              <a:ext cx="3007349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4691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14691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69" name="曲线"/>
            <p:cNvSpPr>
              <a:spLocks/>
            </p:cNvSpPr>
            <p:nvPr/>
          </p:nvSpPr>
          <p:spPr>
            <a:xfrm>
              <a:off x="9603442" y="-8467"/>
              <a:ext cx="2588558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0092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70" name="等腰三角形"/>
            <p:cNvSpPr>
              <a:spLocks/>
            </p:cNvSpPr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54A021">
                <a:alpha val="72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71" name="曲线"/>
            <p:cNvSpPr>
              <a:spLocks/>
            </p:cNvSpPr>
            <p:nvPr/>
          </p:nvSpPr>
          <p:spPr>
            <a:xfrm>
              <a:off x="9334500" y="-8467"/>
              <a:ext cx="2854325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8697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719">
                <a:alpha val="7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72" name="曲线"/>
            <p:cNvSpPr>
              <a:spLocks/>
            </p:cNvSpPr>
            <p:nvPr/>
          </p:nvSpPr>
          <p:spPr>
            <a:xfrm>
              <a:off x="10898729" y="-8467"/>
              <a:ext cx="1290094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7073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373">
                <a:alpha val="7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73" name="曲线"/>
            <p:cNvSpPr>
              <a:spLocks/>
            </p:cNvSpPr>
            <p:nvPr/>
          </p:nvSpPr>
          <p:spPr>
            <a:xfrm>
              <a:off x="10939000" y="-8467"/>
              <a:ext cx="1249824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9172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74" name="等腰三角形"/>
            <p:cNvSpPr>
              <a:spLocks/>
            </p:cNvSpPr>
            <p:nvPr/>
          </p:nvSpPr>
          <p:spPr>
            <a:xfrm>
              <a:off x="10371666" y="3589866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90C226">
                <a:alpha val="8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75" name="等腰三角形"/>
            <p:cNvSpPr>
              <a:spLocks/>
            </p:cNvSpPr>
            <p:nvPr/>
          </p:nvSpPr>
          <p:spPr>
            <a:xfrm>
              <a:off x="0" y="4013200"/>
              <a:ext cx="448732" cy="2844800"/>
            </a:xfrm>
            <a:prstGeom prst="triangle">
              <a:avLst>
                <a:gd name="adj" fmla="val 0"/>
              </a:avLst>
            </a:prstGeom>
            <a:solidFill>
              <a:srgbClr val="90C226">
                <a:alpha val="85000"/>
              </a:srgbClr>
            </a:solidFill>
            <a:ln w="12700" cap="flat" cmpd="sng">
              <a:noFill/>
              <a:prstDash val="solid"/>
              <a:round/>
            </a:ln>
          </p:spPr>
        </p:sp>
      </p:grpSp>
      <p:sp>
        <p:nvSpPr>
          <p:cNvPr id="61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 sz="3600"/>
              <a:t>Click to edit Master title style</a:t>
            </a:r>
            <a:endParaRPr lang="zh-CN" altLang="en-US" sz="3600"/>
          </a:p>
        </p:txBody>
      </p:sp>
      <p:sp>
        <p:nvSpPr>
          <p:cNvPr id="62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3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900">
                <a:solidFill>
                  <a:srgbClr val="898989"/>
                </a:solidFill>
                <a:latin typeface="Trebuchet MS" charset="0"/>
                <a:ea typeface="华文新魏" charset="0"/>
                <a:cs typeface="Trebuchet MS" charset="0"/>
              </a:rPr>
              <a:pPr algn="r"/>
              <a:t>7/19/2022</a:t>
            </a:fld>
            <a:endParaRPr lang="zh-CN" altLang="en-US" sz="90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64" name="文本框"/>
          <p:cNvSpPr>
            <a:spLocks noGrp="1"/>
          </p:cNvSpPr>
          <p:nvPr>
            <p:ph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l"/>
            <a:endParaRPr lang="zh-CN" altLang="en-US" sz="90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65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algn="r"/>
              <a:t>‹#›</a:t>
            </a:fld>
            <a:endParaRPr lang="zh-CN" altLang="en-US" sz="90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610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"/>
          <p:cNvGrpSpPr>
            <a:grpSpLocks/>
          </p:cNvGrpSpPr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" name="直线"/>
            <p:cNvSpPr>
              <a:spLocks/>
            </p:cNvSpPr>
            <p:nvPr/>
          </p:nvSpPr>
          <p:spPr>
            <a:xfrm>
              <a:off x="9371012" y="0"/>
              <a:ext cx="1219200" cy="6858000"/>
            </a:xfrm>
            <a:prstGeom prst="line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</a:ln>
          </p:spPr>
        </p:sp>
        <p:sp>
          <p:nvSpPr>
            <p:cNvPr id="3" name="直线"/>
            <p:cNvSpPr>
              <a:spLocks/>
            </p:cNvSpPr>
            <p:nvPr/>
          </p:nvSpPr>
          <p:spPr>
            <a:xfrm flipH="1">
              <a:off x="7425267" y="3681413"/>
              <a:ext cx="4763559" cy="3176587"/>
            </a:xfrm>
            <a:prstGeom prst="line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</a:ln>
          </p:spPr>
        </p:sp>
        <p:sp>
          <p:nvSpPr>
            <p:cNvPr id="4" name="曲线"/>
            <p:cNvSpPr>
              <a:spLocks/>
            </p:cNvSpPr>
            <p:nvPr/>
          </p:nvSpPr>
          <p:spPr>
            <a:xfrm>
              <a:off x="9181476" y="-8467"/>
              <a:ext cx="3007349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4691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14691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5" name="曲线"/>
            <p:cNvSpPr>
              <a:spLocks/>
            </p:cNvSpPr>
            <p:nvPr/>
          </p:nvSpPr>
          <p:spPr>
            <a:xfrm>
              <a:off x="9603442" y="-8467"/>
              <a:ext cx="2588558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0092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6" name="等腰三角形"/>
            <p:cNvSpPr>
              <a:spLocks/>
            </p:cNvSpPr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54A021">
                <a:alpha val="72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7" name="曲线"/>
            <p:cNvSpPr>
              <a:spLocks/>
            </p:cNvSpPr>
            <p:nvPr/>
          </p:nvSpPr>
          <p:spPr>
            <a:xfrm>
              <a:off x="9334500" y="-8467"/>
              <a:ext cx="2854325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8697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719">
                <a:alpha val="7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8" name="曲线"/>
            <p:cNvSpPr>
              <a:spLocks/>
            </p:cNvSpPr>
            <p:nvPr/>
          </p:nvSpPr>
          <p:spPr>
            <a:xfrm>
              <a:off x="10898729" y="-8467"/>
              <a:ext cx="1290094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7073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373">
                <a:alpha val="7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9" name="曲线"/>
            <p:cNvSpPr>
              <a:spLocks/>
            </p:cNvSpPr>
            <p:nvPr/>
          </p:nvSpPr>
          <p:spPr>
            <a:xfrm>
              <a:off x="10939000" y="-8467"/>
              <a:ext cx="1249824" cy="686646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19172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10" name="等腰三角形"/>
            <p:cNvSpPr>
              <a:spLocks/>
            </p:cNvSpPr>
            <p:nvPr/>
          </p:nvSpPr>
          <p:spPr>
            <a:xfrm>
              <a:off x="10371666" y="3589866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90C226">
                <a:alpha val="80000"/>
              </a:srgbClr>
            </a:solidFill>
            <a:ln w="12700" cap="flat" cmpd="sng">
              <a:noFill/>
              <a:prstDash val="solid"/>
              <a:round/>
            </a:ln>
          </p:spPr>
        </p:sp>
        <p:sp>
          <p:nvSpPr>
            <p:cNvPr id="11" name="等腰三角形"/>
            <p:cNvSpPr>
              <a:spLocks/>
            </p:cNvSpPr>
            <p:nvPr/>
          </p:nvSpPr>
          <p:spPr>
            <a:xfrm>
              <a:off x="0" y="4013200"/>
              <a:ext cx="448732" cy="2844800"/>
            </a:xfrm>
            <a:prstGeom prst="triangle">
              <a:avLst>
                <a:gd name="adj" fmla="val 0"/>
              </a:avLst>
            </a:prstGeom>
            <a:solidFill>
              <a:srgbClr val="90C226">
                <a:alpha val="85000"/>
              </a:srgbClr>
            </a:solidFill>
            <a:ln w="12700" cap="flat" cmpd="sng">
              <a:noFill/>
              <a:prstDash val="solid"/>
              <a:round/>
            </a:ln>
          </p:spPr>
        </p:sp>
      </p:grpSp>
      <p:sp>
        <p:nvSpPr>
          <p:cNvPr id="13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14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5" name="文本框"/>
          <p:cNvSpPr>
            <a:spLocks noGrp="1"/>
          </p:cNvSpPr>
          <p:nvPr>
            <p:ph type="dt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900">
                <a:solidFill>
                  <a:srgbClr val="898989"/>
                </a:solidFill>
                <a:latin typeface="Trebuchet MS" charset="0"/>
                <a:ea typeface="华文新魏" charset="0"/>
                <a:cs typeface="Trebuchet MS" charset="0"/>
              </a:rPr>
              <a:pPr algn="r"/>
              <a:t>7/19/2022</a:t>
            </a:fld>
            <a:endParaRPr lang="zh-CN" altLang="en-US" sz="90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16" name="文本框"/>
          <p:cNvSpPr>
            <a:spLocks noGrp="1"/>
          </p:cNvSpPr>
          <p:nvPr>
            <p:ph type="ft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l"/>
            <a:endParaRPr lang="zh-CN" altLang="en-US" sz="90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17" name="文本框"/>
          <p:cNvSpPr>
            <a:spLocks noGrp="1"/>
          </p:cNvSpPr>
          <p:nvPr>
            <p:ph type="sldNum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algn="r"/>
              <a:t>‹#›</a:t>
            </a:fld>
            <a:endParaRPr lang="zh-CN" altLang="en-US" sz="90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93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/>
  <p:hf sldNum="0" hdr="0" ftr="0" dt="0"/>
  <p:txStyles>
    <p:titleStyle>
      <a:lvl1pPr algn="l" defTabSz="914400" eaLnBrk="1" fontAlgn="auto" latinLnBrk="0" hangingPunct="1">
        <a:spcBef>
          <a:spcPts val="0"/>
        </a:spcBef>
        <a:buNone/>
        <a:defRPr sz="3600" kern="1200">
          <a:solidFill>
            <a:schemeClr val="accent1"/>
          </a:solidFill>
          <a:latin typeface="Trebuchet MS" charset="0"/>
          <a:ea typeface="方正姚体" charset="0"/>
          <a:cs typeface="Trebuchet MS" charset="0"/>
        </a:defRPr>
      </a:lvl1pPr>
    </p:titleStyle>
    <p:bodyStyle>
      <a:lvl1pPr marL="342900" indent="-3429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1pPr>
      <a:lvl2pPr marL="742950" indent="-28575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2pPr>
      <a:lvl3pPr marL="114300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3pPr>
      <a:lvl4pPr marL="160020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4pPr>
      <a:lvl5pPr marL="205740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5pPr>
      <a:lvl6pPr marL="251460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6pPr>
      <a:lvl7pPr marL="297180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7pPr>
      <a:lvl8pPr marL="342900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8pPr>
      <a:lvl9pPr marL="342900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rgbClr val="404040"/>
          </a:solidFill>
          <a:latin typeface="Trebuchet MS" charset="0"/>
          <a:ea typeface="华文新魏" charset="0"/>
          <a:cs typeface="Trebuchet MS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"/>
          <p:cNvSpPr>
            <a:spLocks/>
          </p:cNvSpPr>
          <p:nvPr/>
        </p:nvSpPr>
        <p:spPr>
          <a:xfrm>
            <a:off x="861391" y="450574"/>
            <a:ext cx="9594573" cy="446341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9600" b="1" i="0" u="sng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Trebuchet MS" charset="0"/>
              </a:rPr>
              <a:t>GREEN MANURING and ORGANIC FERTILIZERS</a:t>
            </a:r>
            <a:endParaRPr lang="zh-CN" altLang="en-US" sz="9600" b="1" i="0" u="sng" strike="noStrike" kern="1200" cap="none" spc="0" baseline="0">
              <a:solidFill>
                <a:srgbClr val="0070C0"/>
              </a:solidFill>
              <a:latin typeface="Algerian" pitchFamily="82" charset="0"/>
              <a:ea typeface="华文新魏" charset="0"/>
              <a:cs typeface="Trebuchet MS" charset="0"/>
            </a:endParaRPr>
          </a:p>
        </p:txBody>
      </p:sp>
      <p:sp>
        <p:nvSpPr>
          <p:cNvPr id="59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datetime1">
              <a:rPr lang="en-US" altLang="zh-CN" sz="900" b="0" i="0" u="none" strike="noStrike" kern="1200" cap="none" spc="0" baseline="0">
                <a:solidFill>
                  <a:srgbClr val="898989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7/19/2022</a:t>
            </a:fld>
            <a:endParaRPr lang="zh-CN" altLang="en-US" sz="900" b="0" i="0" u="none" strike="noStrike" kern="1200" cap="none" spc="0" baseline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60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72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66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方正姚体" charset="0"/>
                <a:cs typeface="Lucida Sans"/>
              </a:rPr>
              <a:t>GREEN MANURING</a:t>
            </a:r>
            <a:endParaRPr lang="zh-CN" altLang="en-US" sz="6600" b="1" i="0" u="none" strike="noStrike" kern="1200" cap="none" spc="0" baseline="0">
              <a:solidFill>
                <a:srgbClr val="002060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78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The process of raising green manure is known as green manuring.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Green mauring</a:t>
            </a: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lgerian" pitchFamily="82" charset="0"/>
                <a:ea typeface="华文新魏" charset="0"/>
                <a:cs typeface="Lucida Sans"/>
              </a:rPr>
              <a:t>, defined  by  </a:t>
            </a:r>
            <a:r>
              <a:rPr lang="en-US" altLang="zh-CN" sz="1800" b="1" i="0" u="sng" strike="noStrike" kern="1200" cap="none" spc="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lgerian" pitchFamily="82" charset="0"/>
                <a:ea typeface="华文新魏" charset="0"/>
                <a:cs typeface="Lucida Sans"/>
              </a:rPr>
              <a:t>PIETERS (1927) </a:t>
            </a: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lgerian" pitchFamily="82" charset="0"/>
                <a:ea typeface="华文新魏" charset="0"/>
                <a:cs typeface="Lucida Sans"/>
              </a:rPr>
              <a:t>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Green manure is also known as </a:t>
            </a:r>
            <a:r>
              <a:rPr lang="en-US" altLang="zh-CN" sz="1800" b="1" i="0" u="sng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green compost </a:t>
            </a: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or  </a:t>
            </a:r>
            <a:r>
              <a:rPr lang="en-US" altLang="zh-CN" sz="1800" b="1" i="0" u="sng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poor farmer’s  manure.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It acts soil cover and improve the physical, chemical and biological characterstics of soil</a:t>
            </a:r>
            <a:r>
              <a:rPr lang="en-US" altLang="zh-CN" sz="1800" b="0" i="0" u="none" strike="noStrike" kern="1200" cap="none" spc="0" baseline="0">
                <a:solidFill>
                  <a:srgbClr val="002060"/>
                </a:solidFill>
                <a:latin typeface="Trebuchet MS" charset="0"/>
                <a:ea typeface="华文新魏" charset="0"/>
                <a:cs typeface="Lucida Sans"/>
              </a:rPr>
              <a:t>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Green manures, also referred  to as fertility building crops and they are benefited for the soil.</a:t>
            </a:r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altLang="zh-CN" sz="1800" b="1" i="0" u="none" strike="noStrike" kern="1200" cap="none" spc="0" baseline="0">
              <a:solidFill>
                <a:srgbClr val="002060"/>
              </a:solidFill>
              <a:latin typeface="Algerian" pitchFamily="82" charset="0"/>
              <a:ea typeface="华文新魏" charset="0"/>
              <a:cs typeface="Lucida Sans"/>
            </a:endParaRP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Trebuchet MS" charset="0"/>
              <a:ea typeface="华文新魏" charset="0"/>
              <a:cs typeface="Lucida Sans"/>
            </a:endParaRPr>
          </a:p>
        </p:txBody>
      </p:sp>
      <p:sp>
        <p:nvSpPr>
          <p:cNvPr id="79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900" b="0" i="0" u="none" strike="noStrike" kern="1200" cap="none" spc="0" baseline="0" dirty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80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32668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65652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4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方正姚体" charset="0"/>
                <a:cs typeface="Lucida Sans"/>
              </a:rPr>
              <a:t>History</a:t>
            </a:r>
            <a:r>
              <a:rPr lang="en-US" altLang="zh-CN" sz="5400" b="1" i="0" u="none" strike="noStrike" kern="1200" cap="none" spc="0" baseline="0">
                <a:solidFill>
                  <a:schemeClr val="accent1"/>
                </a:solidFill>
                <a:latin typeface="Algerian" pitchFamily="82" charset="0"/>
                <a:ea typeface="方正姚体" charset="0"/>
                <a:cs typeface="Lucida Sans"/>
              </a:rPr>
              <a:t> </a:t>
            </a:r>
            <a:r>
              <a:rPr lang="en-US" altLang="zh-CN" sz="54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方正姚体" charset="0"/>
                <a:cs typeface="Lucida Sans"/>
              </a:rPr>
              <a:t>of</a:t>
            </a:r>
            <a:r>
              <a:rPr lang="en-US" altLang="zh-CN" sz="5400" b="1" i="0" u="none" strike="noStrike" kern="1200" cap="none" spc="0" baseline="0">
                <a:solidFill>
                  <a:schemeClr val="accent1"/>
                </a:solidFill>
                <a:latin typeface="Algerian" pitchFamily="82" charset="0"/>
                <a:ea typeface="方正姚体" charset="0"/>
                <a:cs typeface="Lucida Sans"/>
              </a:rPr>
              <a:t> </a:t>
            </a:r>
            <a:r>
              <a:rPr lang="en-US" altLang="zh-CN" sz="54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方正姚体" charset="0"/>
                <a:cs typeface="Lucida Sans"/>
              </a:rPr>
              <a:t>Green Manure</a:t>
            </a:r>
            <a:r>
              <a:rPr lang="en-US" altLang="zh-CN" sz="5400" b="1" i="0" u="none" strike="noStrike" kern="1200" cap="none" spc="0" baseline="0">
                <a:solidFill>
                  <a:schemeClr val="accent1"/>
                </a:solidFill>
                <a:latin typeface="Algerian" pitchFamily="82" charset="0"/>
                <a:ea typeface="方正姚体" charset="0"/>
                <a:cs typeface="Lucida Sans"/>
              </a:rPr>
              <a:t> </a:t>
            </a:r>
            <a:endParaRPr lang="zh-CN" altLang="en-US" sz="5400" b="1" i="0" u="none" strike="noStrike" kern="1200" cap="none" spc="0" baseline="0">
              <a:solidFill>
                <a:schemeClr val="accent1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82" name="文本框"/>
          <p:cNvSpPr>
            <a:spLocks noGrp="1"/>
          </p:cNvSpPr>
          <p:nvPr>
            <p:ph type="body" idx="1"/>
          </p:nvPr>
        </p:nvSpPr>
        <p:spPr>
          <a:xfrm>
            <a:off x="677334" y="2398643"/>
            <a:ext cx="8596668" cy="413467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The concept of green manures is not new to agriculture or horticulture.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Green manure crops have been used at least 300 years, when they were introduced into crop rotations to replace the fallow phase during the middle ages. 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The ancient romans grew lupins to improve the soil and Greeks  plowed  broad beans back into the soil.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Chinese used grasses and weeds and early Americans called it the fallow cycle.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The 1</a:t>
            </a:r>
            <a:r>
              <a:rPr lang="en-US" altLang="zh-CN" sz="2000" b="1" i="0" u="none" strike="noStrike" kern="1200" cap="none" spc="0" baseline="3000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st</a:t>
            </a:r>
            <a:r>
              <a:rPr lang="en-US" altLang="zh-CN" sz="20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 promoters of green manure was Charles Townshend in Britain. </a:t>
            </a:r>
            <a:endParaRPr lang="zh-CN" altLang="en-US" sz="2000" b="1" i="0" u="none" strike="noStrike" kern="1200" cap="none" spc="0" baseline="0">
              <a:solidFill>
                <a:srgbClr val="00206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83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900" b="0" i="0" u="none" strike="noStrike" kern="1200" cap="none" spc="0" baseline="0" dirty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84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2438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文本框"/>
          <p:cNvSpPr>
            <a:spLocks noGrp="1"/>
          </p:cNvSpPr>
          <p:nvPr>
            <p:ph type="title"/>
          </p:nvPr>
        </p:nvSpPr>
        <p:spPr>
          <a:xfrm>
            <a:off x="1379699" y="556590"/>
            <a:ext cx="8596668" cy="176253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400" b="0" i="0" u="none" strike="noStrike" kern="1200" cap="none" spc="0" baseline="0">
                <a:solidFill>
                  <a:srgbClr val="00B050"/>
                </a:solidFill>
                <a:latin typeface="Algerian" pitchFamily="82" charset="0"/>
                <a:ea typeface="方正姚体" charset="0"/>
                <a:cs typeface="Lucida Sans"/>
              </a:rPr>
              <a:t>ADVANTAGES OF GREEN MANURES </a:t>
            </a:r>
            <a:endParaRPr lang="zh-CN" altLang="en-US" sz="5400" b="0" i="0" u="none" strike="noStrike" kern="1200" cap="none" spc="0" baseline="0">
              <a:solidFill>
                <a:srgbClr val="00B050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86" name="文本框"/>
          <p:cNvSpPr>
            <a:spLocks noGrp="1"/>
          </p:cNvSpPr>
          <p:nvPr>
            <p:ph type="body" idx="1"/>
          </p:nvPr>
        </p:nvSpPr>
        <p:spPr>
          <a:xfrm>
            <a:off x="677334" y="2504661"/>
            <a:ext cx="8596668" cy="39624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514350" indent="-51435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000" b="0" i="0" u="sng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Lucida Sans"/>
              </a:rPr>
              <a:t>Avoid bare soils </a:t>
            </a:r>
            <a:r>
              <a:rPr lang="en-US" altLang="zh-CN" sz="2000" b="0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- green manures can cover the soil when it would otherwise be bare, reducing nutrient leakage , erosion and soil compaction. </a:t>
            </a:r>
          </a:p>
          <a:p>
            <a:pPr marL="514350" indent="-51435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000" b="0" i="0" u="sng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Lucida Sans"/>
              </a:rPr>
              <a:t>Nitrogen fixation</a:t>
            </a:r>
            <a:r>
              <a:rPr lang="en-US" altLang="zh-CN" sz="2000" b="0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 - the roots of leguminous cover crops are capable of trapping residual nitrogen in the soil and can supply atmospheric nitrogen to the top soil after such crops are mowed down.</a:t>
            </a:r>
          </a:p>
          <a:p>
            <a:pPr marL="514350" indent="-51435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000" b="1" i="0" u="sng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Lucida Sans"/>
              </a:rPr>
              <a:t>Soil erosion</a:t>
            </a:r>
            <a:r>
              <a:rPr lang="en-US" altLang="zh-CN" sz="2000" b="0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- these crops help in holding the soil in place, reduce crusting and protecting soil against erosion due to wind or rains.</a:t>
            </a:r>
          </a:p>
          <a:p>
            <a:pPr marL="514350" indent="-51435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000" b="0" i="0" u="sng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Lucida Sans"/>
              </a:rPr>
              <a:t>Mulching</a:t>
            </a:r>
            <a:r>
              <a:rPr lang="en-US" altLang="zh-CN" sz="2000" b="0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 - this process is useful in releasing of nutrients to the soil in a slow manner, preventing soil erosion and growth of weeds , and keeps the surface of soil </a:t>
            </a:r>
            <a:r>
              <a:rPr lang="en-US" altLang="zh-CN" sz="20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moist.</a:t>
            </a:r>
          </a:p>
          <a:p>
            <a:pPr marL="0" indent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zh-CN" altLang="en-US" sz="1500" b="0" i="0" u="none" strike="noStrike" kern="1200" cap="none" spc="0" baseline="0">
              <a:solidFill>
                <a:srgbClr val="404040"/>
              </a:solidFill>
              <a:latin typeface="Trebuchet MS" charset="0"/>
              <a:ea typeface="华文新魏" charset="0"/>
              <a:cs typeface="Lucida Sans"/>
            </a:endParaRPr>
          </a:p>
        </p:txBody>
      </p:sp>
      <p:sp>
        <p:nvSpPr>
          <p:cNvPr id="88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43994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"/>
          <p:cNvSpPr>
            <a:spLocks/>
          </p:cNvSpPr>
          <p:nvPr/>
        </p:nvSpPr>
        <p:spPr>
          <a:xfrm>
            <a:off x="450574" y="1060174"/>
            <a:ext cx="9541565" cy="389191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34290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 startAt="5"/>
            </a:pPr>
            <a:r>
              <a:rPr lang="en-US" altLang="zh-CN" sz="2400" b="1" i="0" u="none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Trebuchet MS" charset="0"/>
              </a:rPr>
              <a:t> </a:t>
            </a:r>
            <a:r>
              <a:rPr lang="en-US" altLang="zh-CN" sz="2400" b="1" i="0" u="sng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Trebuchet MS" charset="0"/>
              </a:rPr>
              <a:t> Soil fertility</a:t>
            </a:r>
            <a:r>
              <a:rPr lang="en-US" altLang="zh-CN" sz="2400" b="1" i="0" u="none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Trebuchet MS" charset="0"/>
              </a:rPr>
              <a:t>- </a:t>
            </a:r>
            <a:r>
              <a:rPr lang="en-US" altLang="zh-CN" sz="24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华文新魏" charset="0"/>
                <a:cs typeface="Trebuchet MS" charset="0"/>
              </a:rPr>
              <a:t>green manures increase the soil fertility by adding organic matter to the soil and recycling nutrients into the soil. These crops involve  in recycling the nitrogen , phosphorous and potassium in the integrated plant nutrient system (IPNS).</a:t>
            </a:r>
          </a:p>
          <a:p>
            <a:pPr marL="514350" indent="-5143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 startAt="5"/>
            </a:pPr>
            <a:r>
              <a:rPr lang="en-US" altLang="zh-CN" sz="2400" b="1" i="0" u="sng" strike="noStrike" kern="1200" cap="none" spc="0" baseline="0">
                <a:solidFill>
                  <a:srgbClr val="FF0000"/>
                </a:solidFill>
                <a:latin typeface="Algerian" pitchFamily="82" charset="0"/>
                <a:ea typeface="华文新魏" charset="0"/>
                <a:cs typeface="Trebuchet MS" charset="0"/>
              </a:rPr>
              <a:t>Soil structure- </a:t>
            </a:r>
            <a:r>
              <a:rPr lang="en-US" altLang="zh-CN" sz="24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华文新魏" charset="0"/>
                <a:cs typeface="Trebuchet MS" charset="0"/>
              </a:rPr>
              <a:t>the   organic matter supplied by these manures increases the absorbing capacity of soil by improving the soil structure</a:t>
            </a:r>
            <a:r>
              <a:rPr lang="en-US" altLang="zh-CN" sz="2400" b="0" i="0" u="none" strike="noStrike" kern="1200" cap="none" spc="0" baseline="0">
                <a:solidFill>
                  <a:srgbClr val="7030A0"/>
                </a:solidFill>
                <a:latin typeface="Trebuchet MS" charset="0"/>
                <a:ea typeface="华文新魏" charset="0"/>
                <a:cs typeface="Trebuchet MS" charset="0"/>
              </a:rPr>
              <a:t>.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 startAt="5"/>
            </a:pPr>
            <a:endParaRPr lang="zh-CN" altLang="en-US" sz="2400" b="0" i="0" u="none" strike="noStrike" kern="1200" cap="none" spc="0" baseline="0">
              <a:solidFill>
                <a:schemeClr val="tx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90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900" b="0" i="0" u="none" strike="noStrike" kern="1200" cap="none" spc="0" baseline="0" dirty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91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60030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文本框"/>
          <p:cNvSpPr>
            <a:spLocks noGrp="1"/>
          </p:cNvSpPr>
          <p:nvPr>
            <p:ph type="title"/>
          </p:nvPr>
        </p:nvSpPr>
        <p:spPr>
          <a:xfrm>
            <a:off x="862864" y="384312"/>
            <a:ext cx="8596668" cy="206733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6000" b="1" i="0" u="none" strike="noStrike" kern="1200" cap="none" spc="0" baseline="0">
                <a:solidFill>
                  <a:srgbClr val="922314"/>
                </a:solidFill>
                <a:latin typeface="Algerian" pitchFamily="82" charset="0"/>
                <a:ea typeface="方正姚体" charset="0"/>
                <a:cs typeface="Lucida Sans"/>
              </a:rPr>
              <a:t>Disadvantages of green manure</a:t>
            </a:r>
            <a:endParaRPr lang="zh-CN" altLang="en-US" sz="6000" b="1" i="0" u="none" strike="noStrike" kern="1200" cap="none" spc="0" baseline="0">
              <a:solidFill>
                <a:srgbClr val="922314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93" name="文本框"/>
          <p:cNvSpPr>
            <a:spLocks noGrp="1"/>
          </p:cNvSpPr>
          <p:nvPr>
            <p:ph type="body" idx="1"/>
          </p:nvPr>
        </p:nvSpPr>
        <p:spPr>
          <a:xfrm>
            <a:off x="677334" y="2623929"/>
            <a:ext cx="8596668" cy="341743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700" b="1" i="0" u="none" strike="noStrike" kern="1200" cap="none" spc="0" baseline="0">
                <a:solidFill>
                  <a:srgbClr val="61170D"/>
                </a:solidFill>
                <a:latin typeface="Algerian" pitchFamily="82" charset="0"/>
                <a:ea typeface="华文新魏" charset="0"/>
                <a:cs typeface="Lucida Sans"/>
              </a:rPr>
              <a:t>Direct costs of seed and extra cultivations.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700" b="1" i="0" u="none" strike="noStrike" kern="1200" cap="none" spc="0" baseline="0">
                <a:solidFill>
                  <a:srgbClr val="61170D"/>
                </a:solidFill>
                <a:latin typeface="Algerian" pitchFamily="82" charset="0"/>
                <a:ea typeface="华文新魏" charset="0"/>
                <a:cs typeface="Lucida Sans"/>
              </a:rPr>
              <a:t>Lost opportunities for cash cropping.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700" b="1" i="0" u="none" strike="noStrike" kern="1200" cap="none" spc="0" baseline="0">
                <a:solidFill>
                  <a:srgbClr val="61170D"/>
                </a:solidFill>
                <a:latin typeface="Algerian" pitchFamily="82" charset="0"/>
                <a:ea typeface="华文新魏" charset="0"/>
                <a:cs typeface="Lucida Sans"/>
              </a:rPr>
              <a:t>Extra work at busy times of the year.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700" b="1" i="0" u="none" strike="noStrike" kern="1200" cap="none" spc="0" baseline="0">
                <a:solidFill>
                  <a:srgbClr val="61170D"/>
                </a:solidFill>
                <a:latin typeface="Algerian" pitchFamily="82" charset="0"/>
                <a:ea typeface="华文新魏" charset="0"/>
                <a:cs typeface="Lucida Sans"/>
              </a:rPr>
              <a:t>Aggravated pest and disease problems.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r>
              <a:rPr lang="en-US" altLang="zh-CN" sz="2700" b="1" i="0" u="none" strike="noStrike" kern="1200" cap="none" spc="0" baseline="0">
                <a:solidFill>
                  <a:srgbClr val="61170D"/>
                </a:solidFill>
                <a:latin typeface="Algerian" pitchFamily="82" charset="0"/>
                <a:ea typeface="华文新魏" charset="0"/>
                <a:cs typeface="Lucida Sans"/>
              </a:rPr>
              <a:t>Potensial for the green manures to become weeds. 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eriod"/>
            </a:pPr>
            <a:endParaRPr lang="en-US" altLang="zh-CN" sz="2700" b="0" i="0" u="none" strike="noStrike" kern="1200" cap="none" spc="0" baseline="0">
              <a:solidFill>
                <a:srgbClr val="61170D"/>
              </a:solidFill>
              <a:latin typeface="Trebuchet MS" charset="0"/>
              <a:ea typeface="华文新魏" charset="0"/>
              <a:cs typeface="Lucida Sans"/>
            </a:endParaRPr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zh-CN" altLang="en-US" sz="1500" b="0" i="0" u="none" strike="noStrike" kern="1200" cap="none" spc="0" baseline="0">
              <a:solidFill>
                <a:srgbClr val="404040"/>
              </a:solidFill>
              <a:latin typeface="Trebuchet MS" charset="0"/>
              <a:ea typeface="华文新魏" charset="0"/>
              <a:cs typeface="Lucida Sans"/>
            </a:endParaRPr>
          </a:p>
        </p:txBody>
      </p:sp>
      <p:sp>
        <p:nvSpPr>
          <p:cNvPr id="94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900" b="0" i="0" u="none" strike="noStrike" kern="1200" cap="none" spc="0" baseline="0" dirty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95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8476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8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400" b="0" i="0" u="none" strike="noStrike" kern="1200" cap="none" spc="0" baseline="0">
                <a:solidFill>
                  <a:srgbClr val="61170D"/>
                </a:solidFill>
                <a:latin typeface="Algerian" pitchFamily="82" charset="0"/>
                <a:ea typeface="方正姚体" charset="0"/>
                <a:cs typeface="Lucida Sans"/>
              </a:rPr>
              <a:t>Types of green manures</a:t>
            </a:r>
            <a:endParaRPr lang="zh-CN" altLang="en-US" sz="5400" b="0" i="0" u="none" strike="noStrike" kern="1200" cap="none" spc="0" baseline="0">
              <a:solidFill>
                <a:srgbClr val="61170D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97" name="文本框"/>
          <p:cNvSpPr>
            <a:spLocks noGrp="1"/>
          </p:cNvSpPr>
          <p:nvPr>
            <p:ph type="body" idx="1"/>
          </p:nvPr>
        </p:nvSpPr>
        <p:spPr>
          <a:xfrm>
            <a:off x="677334" y="2438400"/>
            <a:ext cx="8596668" cy="360296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571500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6000" b="1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华文新魏" charset="0"/>
                <a:cs typeface="Lucida Sans"/>
              </a:rPr>
              <a:t>Ex situ green leaf manuring </a:t>
            </a:r>
          </a:p>
          <a:p>
            <a:pPr marL="571500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6000" b="1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华文新魏" charset="0"/>
                <a:cs typeface="Lucida Sans"/>
              </a:rPr>
              <a:t>In situ green manuring</a:t>
            </a:r>
            <a:endParaRPr lang="zh-CN" altLang="en-US" sz="6000" b="1" i="0" u="none" strike="noStrike" kern="1200" cap="none" spc="0" baseline="0">
              <a:solidFill>
                <a:srgbClr val="00B0F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99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6481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"/>
          <p:cNvSpPr>
            <a:spLocks noGrp="1"/>
          </p:cNvSpPr>
          <p:nvPr>
            <p:ph type="title"/>
          </p:nvPr>
        </p:nvSpPr>
        <p:spPr>
          <a:xfrm>
            <a:off x="677334" y="556591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300" b="1" i="0" u="none" strike="noStrike" kern="1200" cap="none" spc="0" baseline="0">
                <a:solidFill>
                  <a:srgbClr val="171717"/>
                </a:solidFill>
                <a:latin typeface="Algerian" pitchFamily="82" charset="0"/>
                <a:ea typeface="方正姚体" charset="0"/>
                <a:cs typeface="Lucida Sans"/>
              </a:rPr>
              <a:t>Ex situ green leaf manuring </a:t>
            </a:r>
            <a:endParaRPr lang="zh-CN" altLang="en-US" sz="4300" b="1" i="0" u="none" strike="noStrike" kern="1200" cap="none" spc="0" baseline="0">
              <a:solidFill>
                <a:srgbClr val="171717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01" name="文本框"/>
          <p:cNvSpPr>
            <a:spLocks noGrp="1"/>
          </p:cNvSpPr>
          <p:nvPr>
            <p:ph type="body" idx="1"/>
          </p:nvPr>
        </p:nvSpPr>
        <p:spPr>
          <a:xfrm>
            <a:off x="677334" y="1877390"/>
            <a:ext cx="8596668" cy="500883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400" b="0" i="0" u="none" strike="noStrike" kern="1200" cap="none" spc="0" baseline="0">
                <a:solidFill>
                  <a:srgbClr val="404040"/>
                </a:solidFill>
                <a:latin typeface="Algerian" pitchFamily="82" charset="0"/>
                <a:ea typeface="华文新魏" charset="0"/>
                <a:cs typeface="Lucida Sans"/>
              </a:rPr>
              <a:t>Only leaves of some leguminous trees are used as green manures instead of all plants parts.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400" b="0" i="0" u="none" strike="noStrike" kern="1200" cap="none" spc="0" baseline="0">
                <a:solidFill>
                  <a:srgbClr val="404040"/>
                </a:solidFill>
                <a:latin typeface="Algerian" pitchFamily="82" charset="0"/>
                <a:ea typeface="华文新魏" charset="0"/>
                <a:cs typeface="Lucida Sans"/>
              </a:rPr>
              <a:t> Fresh leaves collected from trees mixed 15-30 days before sowing in soil by fine ploughing.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400" b="0" i="0" u="none" strike="noStrike" kern="1200" cap="none" spc="0" baseline="0">
                <a:solidFill>
                  <a:srgbClr val="404040"/>
                </a:solidFill>
                <a:latin typeface="Algerian" pitchFamily="82" charset="0"/>
                <a:ea typeface="华文新魏" charset="0"/>
                <a:cs typeface="Lucida Sans"/>
              </a:rPr>
              <a:t> Green leaf manures steadily release nitrogen into the soil.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400" b="0" i="0" u="none" strike="noStrike" kern="1200" cap="none" spc="0" baseline="0">
                <a:solidFill>
                  <a:srgbClr val="404040"/>
                </a:solidFill>
                <a:latin typeface="Algerian" pitchFamily="82" charset="0"/>
                <a:ea typeface="华文新魏" charset="0"/>
                <a:cs typeface="Lucida Sans"/>
              </a:rPr>
              <a:t>Some of the green manure crops are- Pongamia glabra(pungam), Tephrosia purpuria (wild indigo),Gliricidia maculata, Ipomea carnea,Azadirachta indica (neem</a:t>
            </a:r>
            <a:r>
              <a:rPr lang="en-US" altLang="zh-CN" sz="2400" b="1" i="0" u="none" strike="noStrike" kern="1200" cap="none" spc="0" baseline="0">
                <a:solidFill>
                  <a:srgbClr val="404040"/>
                </a:solidFill>
                <a:latin typeface="Algerian" pitchFamily="82" charset="0"/>
                <a:ea typeface="华文新魏" charset="0"/>
                <a:cs typeface="Lucida Sans"/>
              </a:rPr>
              <a:t>)</a:t>
            </a:r>
            <a:endParaRPr lang="zh-CN" altLang="en-US" sz="2400" b="1" i="0" u="none" strike="noStrike" kern="1200" cap="none" spc="0" baseline="0">
              <a:solidFill>
                <a:srgbClr val="40404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03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0184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4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方正姚体" charset="0"/>
                <a:cs typeface="Lucida Sans"/>
              </a:rPr>
              <a:t>In situ green manuring</a:t>
            </a:r>
            <a:endParaRPr lang="zh-CN" altLang="en-US" sz="5400" b="1" i="0" u="none" strike="noStrike" kern="1200" cap="none" spc="0" baseline="0">
              <a:solidFill>
                <a:srgbClr val="7030A0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05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49160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华文新魏" charset="0"/>
                <a:cs typeface="Lucida Sans"/>
              </a:rPr>
              <a:t>Crops are grown in situ and buried in the same site when they attain the age of 60-80 days after sowing.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华文新魏" charset="0"/>
                <a:cs typeface="Lucida Sans"/>
              </a:rPr>
              <a:t>These manures are raised in the same field where the crop is to be cultivated 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华文新魏" charset="0"/>
                <a:cs typeface="Lucida Sans"/>
              </a:rPr>
              <a:t>It is mulched during the flowering stage.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华文新魏" charset="0"/>
                <a:cs typeface="Lucida Sans"/>
              </a:rPr>
              <a:t>This system of on-site nutrient resource generation is most prevalent in northern and southern parts of India, where rice is major crop in the existing cropping systems.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华文新魏" charset="0"/>
                <a:cs typeface="Lucida Sans"/>
              </a:rPr>
              <a:t>Some of the crops are Crotoalaria juncea (sun hemp), Sesbania aculeata (dhaincha),Vigna unguiculata (cow pea).</a:t>
            </a:r>
            <a:endParaRPr lang="zh-CN" altLang="en-US" sz="2000" b="0" i="0" u="none" strike="noStrike" kern="1200" cap="none" spc="0" baseline="0">
              <a:solidFill>
                <a:srgbClr val="00B0F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06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900" b="0" i="0" u="none" strike="noStrike" kern="1200" cap="none" spc="0" baseline="0" dirty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107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76599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方正姚体" charset="0"/>
                <a:cs typeface="Lucida Sans"/>
              </a:rPr>
              <a:t>Other classifications of green manures </a:t>
            </a:r>
            <a:endParaRPr lang="zh-CN" altLang="en-US" sz="3600" b="1" i="0" u="none" strike="noStrike" kern="1200" cap="none" spc="0" baseline="0">
              <a:solidFill>
                <a:srgbClr val="7030A0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09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2400" b="0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Tree green manures.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2400" b="0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Leguminous green manures.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2400" b="0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Non leguminous green manures</a:t>
            </a: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Algerian" pitchFamily="82" charset="0"/>
                <a:ea typeface="华文新魏" charset="0"/>
                <a:cs typeface="Lucida Sans"/>
              </a:rPr>
              <a:t>.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11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10136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1" i="0" u="none" strike="noStrike" kern="1200" cap="none" spc="0" baseline="0">
                <a:solidFill>
                  <a:srgbClr val="755F0D"/>
                </a:solidFill>
                <a:latin typeface="Algerian" pitchFamily="82" charset="0"/>
                <a:ea typeface="方正姚体" charset="0"/>
                <a:cs typeface="Lucida Sans"/>
              </a:rPr>
              <a:t>Tree green manures</a:t>
            </a:r>
            <a:endParaRPr lang="zh-CN" altLang="en-US" sz="4000" b="1" i="0" u="none" strike="noStrike" kern="1200" cap="none" spc="0" baseline="0">
              <a:solidFill>
                <a:srgbClr val="755F0D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13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922314"/>
                </a:solidFill>
                <a:latin typeface="Algerian" pitchFamily="82" charset="0"/>
                <a:ea typeface="华文新魏" charset="0"/>
                <a:cs typeface="Lucida Sans"/>
              </a:rPr>
              <a:t>Generally  they are trees and branches with the flowers and even fruites are put into fields and incorporated into the    soils.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922314"/>
                </a:solidFill>
                <a:latin typeface="Algerian" pitchFamily="82" charset="0"/>
                <a:ea typeface="华文新魏" charset="0"/>
                <a:cs typeface="Lucida Sans"/>
              </a:rPr>
              <a:t>Some of the crops are, azadiracta  indica, pongamia pinnata, glyricidia sps.</a:t>
            </a:r>
            <a:endParaRPr lang="zh-CN" altLang="en-US" sz="2000" b="1" i="0" u="none" strike="noStrike" kern="1200" cap="none" spc="0" baseline="0">
              <a:solidFill>
                <a:srgbClr val="922314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14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900" b="0" i="0" u="none" strike="noStrike" kern="1200" cap="none" spc="0" baseline="0" dirty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115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0280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0" i="0" u="none" strike="noStrike" kern="1200" cap="none" spc="0" baseline="0">
                <a:solidFill>
                  <a:srgbClr val="00B0F0"/>
                </a:solidFill>
                <a:latin typeface="Algerian" pitchFamily="82" charset="0"/>
                <a:ea typeface="方正姚体" charset="0"/>
                <a:cs typeface="Lucida Sans"/>
              </a:rPr>
              <a:t>Leguminous green manures</a:t>
            </a:r>
            <a:endParaRPr lang="zh-CN" altLang="en-US" sz="4000" b="0" i="0" u="none" strike="noStrike" kern="1200" cap="none" spc="0" baseline="0">
              <a:solidFill>
                <a:srgbClr val="00B0F0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17" name="文本框"/>
          <p:cNvSpPr>
            <a:spLocks noGrp="1"/>
          </p:cNvSpPr>
          <p:nvPr>
            <p:ph type="body" idx="1"/>
          </p:nvPr>
        </p:nvSpPr>
        <p:spPr>
          <a:xfrm>
            <a:off x="677334" y="193039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Green manuring with legumes is called </a:t>
            </a:r>
            <a:r>
              <a:rPr lang="en-US" altLang="zh-CN" sz="1800" b="1" i="0" u="sng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legume green manuring.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Legumes are preferred because of their ability to fix nitrogen from the air.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These crops should be ploughed into the soil before setting the seeds. 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Leguminous green manure crop in soil increases nitrogen level by fixation. 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1" i="0" u="none" strike="noStrike" kern="1200" cap="none" spc="0" baseline="0">
                <a:solidFill>
                  <a:srgbClr val="002060"/>
                </a:solidFill>
                <a:latin typeface="Algerian" pitchFamily="82" charset="0"/>
                <a:ea typeface="华文新魏" charset="0"/>
                <a:cs typeface="Lucida Sans"/>
              </a:rPr>
              <a:t>Some of the crops are, sesbania aculata (dhaincha), crotalaria juncea (sunhemp). </a:t>
            </a:r>
            <a:endParaRPr lang="zh-CN" altLang="en-US" sz="1800" b="1" i="0" u="none" strike="noStrike" kern="1200" cap="none" spc="0" baseline="0">
              <a:solidFill>
                <a:srgbClr val="00206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18" name="文本框"/>
          <p:cNvSpPr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900" b="0" i="0" u="none" strike="noStrike" kern="1200" cap="none" spc="0" baseline="0" dirty="0">
              <a:solidFill>
                <a:srgbClr val="898989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  <p:sp>
        <p:nvSpPr>
          <p:cNvPr id="119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4392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1" i="0" u="none" strike="noStrike" kern="1200" cap="none" spc="0" baseline="0">
                <a:solidFill>
                  <a:srgbClr val="FF0000"/>
                </a:solidFill>
                <a:latin typeface="Algerian" pitchFamily="82" charset="0"/>
                <a:ea typeface="方正姚体" charset="0"/>
                <a:cs typeface="Lucida Sans"/>
              </a:rPr>
              <a:t>Non leguminous green manures </a:t>
            </a:r>
            <a:endParaRPr lang="zh-CN" altLang="en-US" sz="3600" b="1" i="0" u="none" strike="noStrike" kern="1200" cap="none" spc="0" baseline="0">
              <a:solidFill>
                <a:srgbClr val="FF0000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21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华文新魏" charset="0"/>
                <a:cs typeface="Lucida Sans"/>
              </a:rPr>
              <a:t>Non leguminous green manures are fast growing crops that can only increase the organic matter in soil and do not fix atmospheric nitrogen 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华文新魏" charset="0"/>
                <a:cs typeface="Lucida Sans"/>
              </a:rPr>
              <a:t>Non legumes retain the nutrients in the soil and check its leaching from soil. 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华文新魏" charset="0"/>
                <a:cs typeface="Lucida Sans"/>
              </a:rPr>
              <a:t>Some of the crops are, zea mays (maize), triticum sp. (wheat).</a:t>
            </a:r>
            <a:endParaRPr lang="zh-CN" altLang="en-US" sz="2000" b="1" i="0" u="none" strike="noStrike" kern="1200" cap="none" spc="0" baseline="0">
              <a:solidFill>
                <a:srgbClr val="7030A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23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7094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400" b="1" i="0" u="none" strike="noStrike" kern="1200" cap="none" spc="0" baseline="0">
                <a:solidFill>
                  <a:srgbClr val="922314"/>
                </a:solidFill>
                <a:latin typeface="Algerian" pitchFamily="82" charset="0"/>
                <a:ea typeface="方正姚体" charset="0"/>
                <a:cs typeface="Lucida Sans"/>
              </a:rPr>
              <a:t>Steps of growing green manure in the fields </a:t>
            </a:r>
            <a:endParaRPr lang="zh-CN" altLang="en-US" sz="4400" b="1" i="0" u="none" strike="noStrike" kern="1200" cap="none" spc="0" baseline="0">
              <a:solidFill>
                <a:srgbClr val="922314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25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3200" b="1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Time of sowing of the green manure crop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3200" b="1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Undersowing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3200" b="1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Mowing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3200" b="1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Incorporation</a:t>
            </a:r>
          </a:p>
          <a:p>
            <a:pPr marL="514350" indent="-514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AutoNum type="arabicParenR"/>
            </a:pPr>
            <a:r>
              <a:rPr lang="en-US" altLang="zh-CN" sz="3200" b="1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Time interval between burial and sowing of the next crop </a:t>
            </a:r>
            <a:endParaRPr lang="zh-CN" altLang="en-US" sz="3200" b="1" i="0" u="none" strike="noStrike" kern="1200" cap="none" spc="0" baseline="0">
              <a:solidFill>
                <a:srgbClr val="0070C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27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84668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文本框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1" i="0" u="none" strike="noStrike" kern="1200" cap="none" spc="0" baseline="0">
                <a:solidFill>
                  <a:srgbClr val="7030A0"/>
                </a:solidFill>
                <a:latin typeface="Algerian" pitchFamily="82" charset="0"/>
                <a:ea typeface="方正姚体" charset="0"/>
                <a:cs typeface="Lucida Sans"/>
              </a:rPr>
              <a:t>Organic fertilizer</a:t>
            </a:r>
            <a:endParaRPr lang="zh-CN" altLang="en-US" sz="3600" b="1" i="0" u="none" strike="noStrike" kern="1200" cap="none" spc="0" baseline="0">
              <a:solidFill>
                <a:srgbClr val="7030A0"/>
              </a:solidFill>
              <a:latin typeface="Algerian" pitchFamily="82" charset="0"/>
              <a:ea typeface="方正姚体" charset="0"/>
              <a:cs typeface="Lucida Sans"/>
            </a:endParaRPr>
          </a:p>
        </p:txBody>
      </p:sp>
      <p:sp>
        <p:nvSpPr>
          <p:cNvPr id="129" name="文本框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An organic fertilizer is anaturally occurring fertilizer derived from animal source or excreta (manure) and vegetable matter such as compost and crop residues.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the examples of naturally occurring organic ferilizers are peat, manure, slurry,guano,etc. 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They are easily bio-degradable organic matters that enhance the nutrient content of the soil.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2000" b="0" i="0" u="none" strike="noStrike" kern="1200" cap="none" spc="0" baseline="0">
                <a:solidFill>
                  <a:srgbClr val="0070C0"/>
                </a:solidFill>
                <a:latin typeface="Algerian" pitchFamily="82" charset="0"/>
                <a:ea typeface="华文新魏" charset="0"/>
                <a:cs typeface="Lucida Sans"/>
              </a:rPr>
              <a:t>the man made organic fertilizers include farmyard manure (fym), compost, vermicompost and green manure.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zh-CN" altLang="en-US" sz="1800" b="0" i="0" u="none" strike="noStrike" kern="1200" cap="none" spc="0" baseline="0">
              <a:solidFill>
                <a:srgbClr val="0070C0"/>
              </a:solidFill>
              <a:latin typeface="Algerian" pitchFamily="82" charset="0"/>
              <a:ea typeface="华文新魏" charset="0"/>
              <a:cs typeface="Lucida Sans"/>
            </a:endParaRPr>
          </a:p>
        </p:txBody>
      </p:sp>
      <p:sp>
        <p:nvSpPr>
          <p:cNvPr id="131" name="文本框"/>
          <p:cNvSpPr>
            <a:spLocks noGrp="1"/>
          </p:cNvSpPr>
          <p:nvPr>
            <p:ph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900" b="0" i="0" u="none" strike="noStrike" kern="1200" cap="none" spc="0" baseline="0">
                <a:solidFill>
                  <a:schemeClr val="accent1"/>
                </a:solidFill>
                <a:latin typeface="Trebuchet MS" charset="0"/>
                <a:ea typeface="华文新魏" charset="0"/>
                <a:cs typeface="Trebuchet MS" charset="0"/>
              </a:rPr>
              <a:pPr marL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zh-CN" altLang="en-US" sz="900" b="0" i="0" u="none" strike="noStrike" kern="1200" cap="none" spc="0" baseline="0">
              <a:solidFill>
                <a:schemeClr val="accent1"/>
              </a:solidFill>
              <a:latin typeface="Trebuchet MS" charset="0"/>
              <a:ea typeface="华文新魏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74400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Facet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otesMaster1">
  <a:themeElements>
    <a:clrScheme name="notesMaster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otesMaster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notesMaster1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273</TotalTime>
  <Words>905</Words>
  <Application>Yozo_Office</Application>
  <PresentationFormat>Custom</PresentationFormat>
  <Paragraphs>99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Facet</vt:lpstr>
      <vt:lpstr>Slide 1</vt:lpstr>
      <vt:lpstr>GREEN MANURING</vt:lpstr>
      <vt:lpstr>History of Green Manure </vt:lpstr>
      <vt:lpstr>ADVANTAGES OF GREEN MANURES </vt:lpstr>
      <vt:lpstr>Slide 5</vt:lpstr>
      <vt:lpstr>Disadvantages of green manure</vt:lpstr>
      <vt:lpstr>Types of green manures</vt:lpstr>
      <vt:lpstr>Ex situ green leaf manuring </vt:lpstr>
      <vt:lpstr>In situ green manuring</vt:lpstr>
      <vt:lpstr>Other classifications of green manures </vt:lpstr>
      <vt:lpstr>Tree green manures</vt:lpstr>
      <vt:lpstr>Leguminous green manures</vt:lpstr>
      <vt:lpstr>Non leguminous green manures </vt:lpstr>
      <vt:lpstr>Steps of growing green manure in the fields </vt:lpstr>
      <vt:lpstr>Organic fertilizer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BOTANY PRESENTATION</dc:title>
  <dc:creator>hp</dc:creator>
  <cp:lastModifiedBy>Dhanmanti</cp:lastModifiedBy>
  <cp:revision>33</cp:revision>
  <dcterms:created xsi:type="dcterms:W3CDTF">2022-01-08T06:53:42Z</dcterms:created>
  <dcterms:modified xsi:type="dcterms:W3CDTF">2022-07-19T04:05:33Z</dcterms:modified>
</cp:coreProperties>
</file>